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1" r:id="rId3"/>
    <p:sldId id="257" r:id="rId4"/>
    <p:sldId id="262" r:id="rId5"/>
    <p:sldId id="258" r:id="rId6"/>
    <p:sldId id="264" r:id="rId7"/>
    <p:sldId id="265" r:id="rId8"/>
    <p:sldId id="266" r:id="rId9"/>
    <p:sldId id="271" r:id="rId10"/>
    <p:sldId id="278" r:id="rId11"/>
    <p:sldId id="280" r:id="rId12"/>
    <p:sldId id="281" r:id="rId13"/>
    <p:sldId id="283" r:id="rId14"/>
    <p:sldId id="293" r:id="rId15"/>
    <p:sldId id="279" r:id="rId16"/>
    <p:sldId id="284" r:id="rId17"/>
    <p:sldId id="286" r:id="rId18"/>
    <p:sldId id="287" r:id="rId19"/>
    <p:sldId id="294" r:id="rId20"/>
    <p:sldId id="295" r:id="rId21"/>
    <p:sldId id="296" r:id="rId22"/>
    <p:sldId id="297" r:id="rId23"/>
    <p:sldId id="298" r:id="rId24"/>
    <p:sldId id="304" r:id="rId25"/>
    <p:sldId id="299" r:id="rId26"/>
    <p:sldId id="300" r:id="rId27"/>
    <p:sldId id="301" r:id="rId28"/>
    <p:sldId id="26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 varScale="1">
        <p:scale>
          <a:sx n="70" d="100"/>
          <a:sy n="70" d="100"/>
        </p:scale>
        <p:origin x="137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5A265-23C8-45D4-BD57-1D56BC9B87C7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BF028-E05E-43C3-BEF5-0CD5B68D3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291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BF028-E05E-43C3-BEF5-0CD5B68D398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721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5793" y="759437"/>
            <a:ext cx="7672414" cy="1714511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5A9E"/>
                </a:solidFill>
              </a:rPr>
              <a:t>Физкультурно-оздоровительная деятельность в группе </a:t>
            </a:r>
            <a:r>
              <a:rPr lang="ru-RU" i="1" dirty="0" smtClean="0">
                <a:solidFill>
                  <a:srgbClr val="005A9E"/>
                </a:solidFill>
              </a:rPr>
              <a:t>«Колобок</a:t>
            </a:r>
            <a:r>
              <a:rPr lang="ru-RU" i="1" dirty="0" smtClean="0">
                <a:solidFill>
                  <a:srgbClr val="005A9E"/>
                </a:solidFill>
              </a:rPr>
              <a:t>»</a:t>
            </a:r>
            <a:endParaRPr lang="ru-RU" dirty="0">
              <a:solidFill>
                <a:srgbClr val="005A9E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1714488"/>
            <a:ext cx="6400800" cy="2395542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88868" y="2684198"/>
            <a:ext cx="692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5A9E"/>
                </a:solidFill>
              </a:rPr>
              <a:t>Проект: </a:t>
            </a:r>
            <a:r>
              <a:rPr lang="ru-RU" sz="3600" dirty="0" smtClean="0">
                <a:solidFill>
                  <a:srgbClr val="005A9E"/>
                </a:solidFill>
              </a:rPr>
              <a:t>«Малыши </a:t>
            </a:r>
            <a:r>
              <a:rPr lang="ru-RU" sz="3600" dirty="0" smtClean="0">
                <a:solidFill>
                  <a:srgbClr val="005A9E"/>
                </a:solidFill>
              </a:rPr>
              <a:t>– </a:t>
            </a:r>
            <a:r>
              <a:rPr lang="ru-RU" sz="3600" dirty="0" smtClean="0">
                <a:solidFill>
                  <a:srgbClr val="005A9E"/>
                </a:solidFill>
              </a:rPr>
              <a:t>крепыши»</a:t>
            </a:r>
            <a:endParaRPr lang="ru-RU" sz="3600" dirty="0">
              <a:solidFill>
                <a:srgbClr val="005A9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4678" y="4643446"/>
            <a:ext cx="535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Воспитатели </a:t>
            </a:r>
            <a:r>
              <a:rPr lang="ru-RU" dirty="0" smtClean="0">
                <a:solidFill>
                  <a:srgbClr val="0070C0"/>
                </a:solidFill>
              </a:rPr>
              <a:t>: </a:t>
            </a:r>
            <a:r>
              <a:rPr lang="ru-RU" dirty="0" err="1" smtClean="0">
                <a:solidFill>
                  <a:srgbClr val="0070C0"/>
                </a:solidFill>
              </a:rPr>
              <a:t>Наникова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Марина Евгеньевна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                                   Валиева </a:t>
            </a:r>
            <a:r>
              <a:rPr lang="ru-RU" dirty="0" err="1" smtClean="0">
                <a:solidFill>
                  <a:srgbClr val="0070C0"/>
                </a:solidFill>
              </a:rPr>
              <a:t>Хатуна</a:t>
            </a:r>
            <a:r>
              <a:rPr lang="ru-RU" dirty="0" smtClean="0">
                <a:solidFill>
                  <a:srgbClr val="0070C0"/>
                </a:solidFill>
              </a:rPr>
              <a:t> В</a:t>
            </a:r>
            <a:r>
              <a:rPr lang="ru-RU" dirty="0" smtClean="0">
                <a:solidFill>
                  <a:srgbClr val="0070C0"/>
                </a:solidFill>
              </a:rPr>
              <a:t>асильевна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67544" y="548680"/>
            <a:ext cx="8136904" cy="4552950"/>
          </a:xfrm>
        </p:spPr>
        <p:txBody>
          <a:bodyPr rtlCol="0">
            <a:normAutofit fontScale="25000" lnSpcReduction="2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ru-RU" sz="9600" dirty="0" smtClean="0">
                <a:solidFill>
                  <a:srgbClr val="005A9E"/>
                </a:solidFill>
              </a:rPr>
              <a:t>Цель:</a:t>
            </a:r>
            <a:r>
              <a:rPr lang="ru-RU" sz="9600" dirty="0" smtClean="0">
                <a:solidFill>
                  <a:srgbClr val="0070C0"/>
                </a:solidFill>
              </a:rPr>
              <a:t> Формирование у родителей устойчивой мотивации к сохранению и укреплению здоровья своих детей.</a:t>
            </a:r>
          </a:p>
          <a:p>
            <a:pPr eaLnBrk="1" hangingPunct="1">
              <a:defRPr/>
            </a:pPr>
            <a:r>
              <a:rPr lang="ru-RU" sz="9600" dirty="0" smtClean="0">
                <a:solidFill>
                  <a:srgbClr val="005A9E"/>
                </a:solidFill>
              </a:rPr>
              <a:t>Задачи</a:t>
            </a:r>
            <a:r>
              <a:rPr lang="ru-RU" sz="9600" dirty="0" smtClean="0">
                <a:solidFill>
                  <a:srgbClr val="0070C0"/>
                </a:solidFill>
              </a:rPr>
              <a:t>:</a:t>
            </a:r>
          </a:p>
          <a:p>
            <a:pPr eaLnBrk="1" hangingPunct="1">
              <a:defRPr/>
            </a:pPr>
            <a:r>
              <a:rPr lang="ru-RU" sz="9600" dirty="0" smtClean="0">
                <a:solidFill>
                  <a:srgbClr val="0070C0"/>
                </a:solidFill>
              </a:rPr>
              <a:t>формировать навыки сотрудничества детей и родителей;</a:t>
            </a:r>
          </a:p>
          <a:p>
            <a:pPr eaLnBrk="1" hangingPunct="1">
              <a:defRPr/>
            </a:pPr>
            <a:r>
              <a:rPr lang="ru-RU" sz="9600" dirty="0" smtClean="0">
                <a:solidFill>
                  <a:srgbClr val="0070C0"/>
                </a:solidFill>
              </a:rPr>
              <a:t>приобщить родителей к участию в жизни группы и детского сада через поиск и внедрение наиболее эффективных форм работы;</a:t>
            </a:r>
          </a:p>
          <a:p>
            <a:pPr eaLnBrk="1" hangingPunct="1">
              <a:defRPr/>
            </a:pPr>
            <a:r>
              <a:rPr lang="ru-RU" sz="9600" dirty="0" smtClean="0">
                <a:solidFill>
                  <a:srgbClr val="0070C0"/>
                </a:solidFill>
              </a:rPr>
              <a:t>повысить уровень знаний родителей в области формирования, сохранения и укрепления здоровья детей, здорового образа жизни в семье посредством педагогического просвещения.</a:t>
            </a:r>
          </a:p>
          <a:p>
            <a:pPr eaLnBrk="1" hangingPunct="1">
              <a:defRPr/>
            </a:pPr>
            <a:r>
              <a:rPr lang="ru-RU" sz="96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Формировать отношение детей к собственному здоровью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96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Начинать общее гигиеническое воспитание с 2-3 – летнего возраста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96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Воспитание с раннего возраста здоровых привычек и навыков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9600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857224" y="500042"/>
            <a:ext cx="7524750" cy="3384550"/>
          </a:xfrm>
        </p:spPr>
        <p:txBody>
          <a:bodyPr rtlCol="0">
            <a:normAutofit/>
          </a:bodyPr>
          <a:lstStyle/>
          <a:p>
            <a:pPr marL="365760" indent="-283464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800" dirty="0" smtClean="0">
              <a:solidFill>
                <a:srgbClr val="FFFF00"/>
              </a:solidFill>
            </a:endParaRPr>
          </a:p>
          <a:p>
            <a:pPr marL="365760" indent="-283464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rgbClr val="005A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не только все знания, усвоенные за определенное время, а целый стиль жизни, адекватное поведение в разных жизненных ситуациях. Ведь дети могут оказаться о абсолютно неожиданных ситуациях, и основная цель тут – развить у них самостоятельность, ответственность, а иногда и автоматизм. Всё, чему родители и педагоги учат детей, должно применяться ими в реальной жизни.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Рисунок 2" descr="http://skvorrf.hostfabrica.ru/wp-content/uploads/2015/07/zaryadk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357563"/>
            <a:ext cx="4994275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>
                <a:solidFill>
                  <a:srgbClr val="005A9E"/>
                </a:solidFill>
              </a:rPr>
              <a:t>Здоровый образ жизни </a:t>
            </a:r>
            <a:r>
              <a:rPr lang="ru-RU" dirty="0" smtClean="0">
                <a:solidFill>
                  <a:srgbClr val="005A9E"/>
                </a:solidFill>
              </a:rPr>
              <a:t/>
            </a:r>
            <a:br>
              <a:rPr lang="ru-RU" dirty="0" smtClean="0">
                <a:solidFill>
                  <a:srgbClr val="005A9E"/>
                </a:solidFill>
              </a:rPr>
            </a:br>
            <a:r>
              <a:rPr lang="ru-RU" dirty="0" smtClean="0">
                <a:solidFill>
                  <a:srgbClr val="005A9E"/>
                </a:solidFill>
              </a:rPr>
              <a:t>включает </a:t>
            </a:r>
            <a:r>
              <a:rPr lang="ru-RU" dirty="0" smtClean="0">
                <a:solidFill>
                  <a:srgbClr val="005A9E"/>
                </a:solidFill>
              </a:rPr>
              <a:t>в себя</a:t>
            </a:r>
            <a:r>
              <a:rPr lang="ru-RU" dirty="0" smtClean="0">
                <a:solidFill>
                  <a:srgbClr val="005A9E"/>
                </a:solidFill>
              </a:rPr>
              <a:t>:</a:t>
            </a:r>
            <a:endParaRPr lang="ru-RU" dirty="0" smtClean="0">
              <a:solidFill>
                <a:srgbClr val="005A9E"/>
              </a:solidFill>
            </a:endParaRPr>
          </a:p>
        </p:txBody>
      </p:sp>
      <p:sp>
        <p:nvSpPr>
          <p:cNvPr id="7680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600200"/>
            <a:ext cx="7571184" cy="3556992"/>
          </a:xfrm>
        </p:spPr>
        <p:txBody>
          <a:bodyPr rtlCol="0">
            <a:no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Хорошую гигиену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Плодотворную трудовую деятельность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питание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</a:t>
            </a:r>
            <a:endParaRPr lang="ru-RU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Оптимальный двигательный режим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8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71472" y="500042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5A9E"/>
                </a:solidFill>
              </a:rPr>
              <a:t>Гигиена, закаливание, правильное питание</a:t>
            </a:r>
          </a:p>
        </p:txBody>
      </p:sp>
      <p:sp>
        <p:nvSpPr>
          <p:cNvPr id="8089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800" dirty="0" smtClean="0">
                <a:solidFill>
                  <a:srgbClr val="0070C0"/>
                </a:solidFill>
              </a:rPr>
              <a:t>Дети учатся соблюдать гигиену с помощью взрослых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800" dirty="0" smtClean="0">
                <a:solidFill>
                  <a:srgbClr val="0070C0"/>
                </a:solidFill>
              </a:rPr>
              <a:t>Закаливание (воздух, солнце и вода)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 smtClean="0">
                <a:solidFill>
                  <a:srgbClr val="0070C0"/>
                </a:solidFill>
              </a:rPr>
              <a:t>	После </a:t>
            </a:r>
            <a:r>
              <a:rPr lang="ru-RU" sz="2400" dirty="0" smtClean="0">
                <a:solidFill>
                  <a:srgbClr val="0070C0"/>
                </a:solidFill>
              </a:rPr>
              <a:t>ДНЕВНОГО СНА </a:t>
            </a:r>
            <a:r>
              <a:rPr lang="ru-RU" sz="2800" dirty="0" smtClean="0">
                <a:solidFill>
                  <a:srgbClr val="0070C0"/>
                </a:solidFill>
              </a:rPr>
              <a:t>проводится гимнастика пробуждения 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800" dirty="0" smtClean="0">
                <a:solidFill>
                  <a:srgbClr val="0070C0"/>
                </a:solidFill>
              </a:rPr>
              <a:t>Правильное питание (сбалансированное четырехразовое питание обогащённое витаминами)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      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rgbClr val="005A9E"/>
                </a:solidFill>
              </a:rPr>
              <a:t>Витамины:</a:t>
            </a:r>
          </a:p>
        </p:txBody>
      </p:sp>
      <p:sp>
        <p:nvSpPr>
          <p:cNvPr id="8499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928688" y="1285875"/>
            <a:ext cx="6348412" cy="3722688"/>
          </a:xfrm>
        </p:spPr>
        <p:txBody>
          <a:bodyPr rtlCol="0"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Важные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витамины содержатся в нашей пище. Это необходимые элементы, которые нужно употреблять каждый день, ведь наше тело их не вырабатывает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Рисунок 4" descr="http://supercook.ru/decoration/images-decoration/ukr-detsk-babochka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0" y="142875"/>
            <a:ext cx="3214688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Рисунок 5" descr="http://mama12.ru/wp-content/uploads/2015/08/ykrashenie_131.jpg"/>
          <p:cNvPicPr>
            <a:picLocks noChangeAspect="1" noChangeArrowheads="1"/>
          </p:cNvPicPr>
          <p:nvPr/>
        </p:nvPicPr>
        <p:blipFill>
          <a:blip r:embed="rId4" cstate="print"/>
          <a:srcRect t="-2301" r="-1079"/>
          <a:stretch>
            <a:fillRect/>
          </a:stretch>
        </p:blipFill>
        <p:spPr bwMode="auto">
          <a:xfrm>
            <a:off x="0" y="3214688"/>
            <a:ext cx="35718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Рисунок 6" descr="http://img.meta.kz/5759/5759647.jpg"/>
          <p:cNvPicPr>
            <a:picLocks noChangeAspect="1" noChangeArrowheads="1"/>
          </p:cNvPicPr>
          <p:nvPr/>
        </p:nvPicPr>
        <p:blipFill>
          <a:blip r:embed="rId5" cstate="print"/>
          <a:srcRect l="8357" t="2788" r="5988"/>
          <a:stretch>
            <a:fillRect/>
          </a:stretch>
        </p:blipFill>
        <p:spPr bwMode="auto">
          <a:xfrm>
            <a:off x="6215063" y="3786188"/>
            <a:ext cx="2928937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Рисунок 7" descr="http://amcperm.ru/wp-content/uploads/2014/11/100475469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" y="214313"/>
            <a:ext cx="2857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Рисунок 3" descr="http://ic.pics.livejournal.com/natawka_spb/63652537/66341/66341_900.jpg"/>
          <p:cNvPicPr>
            <a:picLocks noChangeAspect="1" noChangeArrowheads="1"/>
          </p:cNvPicPr>
          <p:nvPr/>
        </p:nvPicPr>
        <p:blipFill>
          <a:blip r:embed="rId7" cstate="print"/>
          <a:srcRect l="9302" t="5714" r="11629"/>
          <a:stretch>
            <a:fillRect/>
          </a:stretch>
        </p:blipFill>
        <p:spPr bwMode="auto">
          <a:xfrm>
            <a:off x="3000375" y="857251"/>
            <a:ext cx="24288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extBox 8"/>
          <p:cNvSpPr txBox="1">
            <a:spLocks noChangeArrowheads="1"/>
          </p:cNvSpPr>
          <p:nvPr/>
        </p:nvSpPr>
        <p:spPr bwMode="auto">
          <a:xfrm>
            <a:off x="3278419" y="3218100"/>
            <a:ext cx="32301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</a:rPr>
              <a:t>Иногда достаточно придать блюдам необычную форму, чтобы кроха с интересом принялся кушать ранее обычное блюдо. Запеканки украшайте смешными рожицами из овощей,. Проявите фантазию, заинтересуйте своего ребенка и ни в коем случае не заставляйте его кушать, такое поведение только усугубит желание малыша.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71600" y="332656"/>
            <a:ext cx="6348412" cy="1320800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rgbClr val="0070C0"/>
                </a:solidFill>
              </a:rPr>
              <a:t>Гигиена:</a:t>
            </a:r>
          </a:p>
        </p:txBody>
      </p:sp>
      <p:sp>
        <p:nvSpPr>
          <p:cNvPr id="8601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547664" y="908732"/>
            <a:ext cx="5976664" cy="5040536"/>
          </a:xfrm>
        </p:spPr>
        <p:txBody>
          <a:bodyPr rtlCol="0">
            <a:normAutofit/>
          </a:bodyPr>
          <a:lstStyle/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2600" dirty="0" smtClean="0">
                <a:solidFill>
                  <a:srgbClr val="0070C0"/>
                </a:solidFill>
              </a:rPr>
              <a:t>Мыться нужно каждый день. Намыливая кожу, мы изгоняем микробов, а значит, защищаемся от болезней. Быть чистым и пахнуть свежестью – это всегда приятно! Под душем тело просыпается, а в ванной расслабляется. От пота и пыли одежда пачкается, её нужно регулярно менять. Соблюдать гигиену – это ещё и мыть голову, постригать ногти, чистить уши и зубы.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4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536" y="548680"/>
            <a:ext cx="6553200" cy="777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   </a:t>
            </a:r>
            <a:r>
              <a:rPr lang="ru-RU" dirty="0" smtClean="0">
                <a:solidFill>
                  <a:srgbClr val="005A9E"/>
                </a:solidFill>
              </a:rPr>
              <a:t>Нормальный  сон:</a:t>
            </a:r>
          </a:p>
        </p:txBody>
      </p:sp>
      <p:sp>
        <p:nvSpPr>
          <p:cNvPr id="8294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691680" y="1196752"/>
            <a:ext cx="6337300" cy="3322638"/>
          </a:xfrm>
        </p:spPr>
        <p:txBody>
          <a:bodyPr rtlCol="0">
            <a:normAutofit/>
          </a:bodyPr>
          <a:lstStyle/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Во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сна тело работает в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ином ритме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Оно отдыхает, набирается сил.</a:t>
            </a: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Сон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мозгу развиваться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телу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5A9E"/>
                </a:solidFill>
              </a:rPr>
              <a:t>Оптимальный </a:t>
            </a:r>
            <a:r>
              <a:rPr lang="ru-RU" dirty="0" smtClean="0">
                <a:solidFill>
                  <a:srgbClr val="005A9E"/>
                </a:solidFill>
              </a:rPr>
              <a:t/>
            </a:r>
            <a:br>
              <a:rPr lang="ru-RU" dirty="0" smtClean="0">
                <a:solidFill>
                  <a:srgbClr val="005A9E"/>
                </a:solidFill>
              </a:rPr>
            </a:br>
            <a:r>
              <a:rPr lang="ru-RU" dirty="0" smtClean="0">
                <a:solidFill>
                  <a:srgbClr val="005A9E"/>
                </a:solidFill>
              </a:rPr>
              <a:t>двигательный </a:t>
            </a:r>
            <a:r>
              <a:rPr lang="ru-RU" dirty="0" smtClean="0">
                <a:solidFill>
                  <a:srgbClr val="005A9E"/>
                </a:solidFill>
              </a:rPr>
              <a:t>режим:</a:t>
            </a:r>
          </a:p>
        </p:txBody>
      </p:sp>
      <p:sp>
        <p:nvSpPr>
          <p:cNvPr id="7885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000250" y="2381250"/>
            <a:ext cx="5143500" cy="2095500"/>
          </a:xfrm>
        </p:spPr>
        <p:txBody>
          <a:bodyPr rtlCol="0">
            <a:normAutofit lnSpcReduction="1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игры, физкультминутки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Ежедневная утренняя зарядка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Ежедневная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занятия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22804"/>
            <a:ext cx="216024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0338"/>
            <a:ext cx="2128351" cy="283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blob:https://web.whatsapp.com/47368c62-09ee-4576-bff9-d5baac9bb1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4664"/>
            <a:ext cx="2152399" cy="286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57516"/>
            <a:ext cx="2016224" cy="268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10" descr="blob:https://web.whatsapp.com/b8421244-2f21-472d-9cf9-12ae0dd3121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68617"/>
            <a:ext cx="2267361" cy="302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179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034" y="117693"/>
            <a:ext cx="8358246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Ранний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– наиболее ответственный период в жизни человека, в это время закладываются фундамент будущей личности, продолжают формироваться основы физического  и  психического здоровья. </a:t>
            </a:r>
          </a:p>
          <a:p>
            <a:pPr>
              <a:buNone/>
            </a:pP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родители обращают больше внимания на умственное развитие своих детей, не проявляя должной заботы о развитии физическом.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Актуальной проблемой является и взаимодействие педагогов детского учреждения  с родителями. Как показывает практика, родители часто испытывают определенные трудности в физическом воспитании детей. Чтобы  грамотно воспитывать  ребенка  в современных условиях, необходимо единство воспитательных воздействий  на него со стороны всех взрослых, учет, возрастных и  индивидуальных особенностей  ребенка. </a:t>
            </a:r>
            <a:endParaRPr lang="ru-RU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5918" y="428604"/>
            <a:ext cx="62199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 smtClean="0">
                <a:solidFill>
                  <a:srgbClr val="000000"/>
                </a:solidFill>
                <a:latin typeface="Trebuchet MS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3600" b="1" i="1" dirty="0" smtClean="0">
                <a:solidFill>
                  <a:srgbClr val="005A9E"/>
                </a:solidFill>
                <a:latin typeface="Trebuchet MS" pitchFamily="34" charset="0"/>
                <a:ea typeface="Times New Roman" pitchFamily="18" charset="0"/>
                <a:cs typeface="Arial" pitchFamily="34" charset="0"/>
              </a:rPr>
              <a:t>Актуальность проблемы:</a:t>
            </a:r>
            <a:endParaRPr lang="ru-RU" sz="3600" dirty="0" smtClean="0">
              <a:solidFill>
                <a:srgbClr val="005A9E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2669"/>
            <a:ext cx="2232248" cy="297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8" t="8465" r="5623" b="42109"/>
          <a:stretch/>
        </p:blipFill>
        <p:spPr bwMode="auto">
          <a:xfrm>
            <a:off x="2990218" y="473984"/>
            <a:ext cx="2139145" cy="302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36" y="3429000"/>
            <a:ext cx="1787761" cy="305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2669"/>
            <a:ext cx="2191717" cy="368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297" y="3443777"/>
            <a:ext cx="1695493" cy="316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157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7458"/>
            <a:ext cx="2304256" cy="2914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8" r="-7025" b="18910"/>
          <a:stretch/>
        </p:blipFill>
        <p:spPr bwMode="auto">
          <a:xfrm>
            <a:off x="2843808" y="556980"/>
            <a:ext cx="2908313" cy="2884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4" t="23154" r="20254" b="21449"/>
          <a:stretch/>
        </p:blipFill>
        <p:spPr bwMode="auto">
          <a:xfrm>
            <a:off x="5580112" y="527458"/>
            <a:ext cx="2062536" cy="331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1" b="20377"/>
          <a:stretch/>
        </p:blipFill>
        <p:spPr bwMode="auto">
          <a:xfrm>
            <a:off x="437270" y="3499130"/>
            <a:ext cx="2508819" cy="262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214" r="-6143" b="21116"/>
          <a:stretch/>
        </p:blipFill>
        <p:spPr bwMode="auto">
          <a:xfrm>
            <a:off x="2965058" y="3315461"/>
            <a:ext cx="2916769" cy="281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924944"/>
            <a:ext cx="1885959" cy="334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99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23" y="1297512"/>
            <a:ext cx="3593681" cy="508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84" y="1067965"/>
            <a:ext cx="4016745" cy="568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2324" y="546709"/>
            <a:ext cx="7054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5A9E"/>
                </a:solidFill>
                <a:latin typeface="+mj-lt"/>
              </a:rPr>
              <a:t>КОНСУЛЬТАЦИИ ДЛЯ РОДИТЕЛЕЙ </a:t>
            </a:r>
            <a:endParaRPr lang="ru-RU" sz="3600" b="1" dirty="0">
              <a:solidFill>
                <a:srgbClr val="005A9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2974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380" y="626546"/>
            <a:ext cx="4014775" cy="568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626546"/>
            <a:ext cx="4248473" cy="602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328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0310"/>
            <a:ext cx="4631148" cy="655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533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4281859" cy="606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56" y="566422"/>
            <a:ext cx="3849811" cy="5449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068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3345755" cy="47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98588"/>
            <a:ext cx="4281859" cy="606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874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22" y="476672"/>
            <a:ext cx="3921819" cy="555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623" y="449551"/>
            <a:ext cx="4209851" cy="595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540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057" r="96943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678" y="692696"/>
            <a:ext cx="3240360" cy="500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43306" y="4714884"/>
            <a:ext cx="127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Спасибо!</a:t>
            </a:r>
            <a:endParaRPr lang="ru-RU" i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9" y="-5834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28596" y="2639085"/>
            <a:ext cx="621510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rebuchet MS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b="1" i="1" dirty="0" smtClean="0">
              <a:solidFill>
                <a:srgbClr val="000000"/>
              </a:solidFill>
              <a:latin typeface="Trebuchet MS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rebuchet MS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b="1" i="1" dirty="0" smtClean="0">
              <a:solidFill>
                <a:srgbClr val="000000"/>
              </a:solidFill>
              <a:latin typeface="Trebuchet MS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rebuchet MS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rebuchet MS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42910" y="2118835"/>
            <a:ext cx="7786742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rebuchet MS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rebuchet MS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rebuchet MS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 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rebuchet MS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solidFill>
                <a:srgbClr val="000000"/>
              </a:solidFill>
              <a:latin typeface="Trebuchet MS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rebuchet MS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solidFill>
                <a:srgbClr val="000000"/>
              </a:solidFill>
              <a:latin typeface="Trebuchet MS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5A9E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sym typeface="Symbol" pitchFamily="18" charset="2"/>
              </a:rPr>
              <a:t>Обоснование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5A9E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sym typeface="Symbol" pitchFamily="18" charset="2"/>
              </a:rPr>
              <a:t>проблемы: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5A9E"/>
              </a:solidFill>
              <a:effectLst/>
              <a:latin typeface="+mj-lt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rebuchet MS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 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1) нехватка знаний, умений и навыков у родителей в проведении физкультурных досугов с детьми;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 2) нежелание применять общую оздоровительную практику в домашней обстановке для профилактики и коррекции при физическом становлении ребенка.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rebuchet MS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1000108"/>
            <a:ext cx="70723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не интересуются информацией о физическом воспитании ,воспитании здорового образа жизни у  детей. Не проявляют должного внимания к подвижным играм раннего возраста, а также мало играют с детьми дома.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786" y="428604"/>
            <a:ext cx="5357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5A9E"/>
                </a:solidFill>
                <a:latin typeface="+mj-lt"/>
                <a:cs typeface="Times New Roman" panose="02020603050405020304" pitchFamily="18" charset="0"/>
              </a:rPr>
              <a:t>                         Проблема</a:t>
            </a:r>
            <a:r>
              <a:rPr lang="ru-RU" sz="3200" b="1" dirty="0" smtClean="0">
                <a:solidFill>
                  <a:srgbClr val="005A9E"/>
                </a:solidFill>
                <a:latin typeface="+mj-lt"/>
                <a:cs typeface="Times New Roman" panose="02020603050405020304" pitchFamily="18" charset="0"/>
              </a:rPr>
              <a:t>:</a:t>
            </a:r>
            <a:endParaRPr lang="ru-RU" sz="3200" b="1" dirty="0">
              <a:solidFill>
                <a:srgbClr val="005A9E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8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412776"/>
            <a:ext cx="72866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Предполагается, что целенаправленная работа с родителями по повышению уровня знаний о здоровом образе жизни, и участию в деятельности по развитию  движений детей посредствам подвижных игр создаст у родителей интерес к подвижным играм . А так же повысит ответственность родителей за воспитание ребёнка в семье.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728" y="500042"/>
            <a:ext cx="4643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5A9E"/>
                </a:solidFill>
              </a:rPr>
              <a:t>Гипотеза:</a:t>
            </a:r>
            <a:endParaRPr lang="ru-RU" sz="3600" dirty="0">
              <a:solidFill>
                <a:srgbClr val="005A9E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71472" y="658306"/>
            <a:ext cx="785818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rebuchet MS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5A9E"/>
                </a:solidFill>
                <a:effectLst/>
                <a:latin typeface="Trebuchet MS" pitchFamily="34" charset="0"/>
                <a:ea typeface="Times New Roman" pitchFamily="18" charset="0"/>
                <a:cs typeface="Arial" pitchFamily="34" charset="0"/>
              </a:rPr>
              <a:t>Цели: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5A9E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rebuchet MS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rebuchet MS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Trebuchet MS" pitchFamily="34" charset="0"/>
                <a:sym typeface="Symbol" pitchFamily="18" charset="2"/>
              </a:rPr>
              <a:t>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  <a:sym typeface="Symbol" pitchFamily="18" charset="2"/>
              </a:rPr>
              <a:t>Выявление методов, которые организуют старт ребенка к гармоничному развитию, укреплению и повышению уровня здоровья.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  <a:sym typeface="Symbol" pitchFamily="18" charset="2"/>
              </a:rPr>
              <a:t> 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  <a:sym typeface="Symbol" pitchFamily="18" charset="2"/>
              </a:rPr>
              <a:t> Создание условий для детей и родителей для возникновения интереса к совместной физкультурно-оздоровительной деятельности;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  <a:sym typeface="Symbol" pitchFamily="18" charset="2"/>
              </a:rPr>
              <a:t> 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Воспитание потребности в здоровом образе жизни.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.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работы с родителями по повышению их компетентности и участию в деятельности по развитию движений детей посредством подвижных игр.</a:t>
            </a:r>
            <a:endParaRPr lang="ru-RU" i="1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5A9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Задачи: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5A9E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  <a:sym typeface="Symbol" pitchFamily="18" charset="2"/>
              </a:rPr>
              <a:t> 1) ознакомиться с литературой ,просмотреть 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вебинар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  <a:sym typeface="Symbol" pitchFamily="18" charset="2"/>
              </a:rPr>
              <a:t>на тему физической культуры и оздоровления дошкольников 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  <a:sym typeface="Symbol" pitchFamily="18" charset="2"/>
              </a:rPr>
              <a:t> 2) оформить консультации,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  <a:sym typeface="Symbol" pitchFamily="18" charset="2"/>
              </a:rPr>
              <a:t> 3) провести консультации с родителями по формированию навыков в области оздоровления, физической культуры.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7924" y="4804820"/>
            <a:ext cx="7429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)Заинтересовать родителей важностью развития движения у детей в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подвижных играх.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6) Познакомить родителей с различными видами подвижных игр.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20531" y="762764"/>
            <a:ext cx="571207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5A9E"/>
                </a:solidFill>
              </a:rPr>
              <a:t>Итоговые  мероприятия</a:t>
            </a:r>
          </a:p>
          <a:p>
            <a:pPr algn="ctr"/>
            <a:r>
              <a:rPr lang="ru-RU" sz="4000" b="1" dirty="0" smtClean="0">
                <a:solidFill>
                  <a:srgbClr val="005A9E"/>
                </a:solidFill>
              </a:rPr>
              <a:t>проектной деятельности</a:t>
            </a:r>
          </a:p>
          <a:p>
            <a:pPr algn="ctr"/>
            <a:r>
              <a:rPr lang="ru-RU" sz="4000" b="1" dirty="0" smtClean="0">
                <a:solidFill>
                  <a:srgbClr val="005A9E"/>
                </a:solidFill>
              </a:rPr>
              <a:t> в период самоизоляции</a:t>
            </a:r>
            <a:endParaRPr lang="ru-RU" sz="4000" dirty="0">
              <a:solidFill>
                <a:srgbClr val="005A9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3140968"/>
            <a:ext cx="67151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Презентация физкультурно –оздоровительной работы </a:t>
            </a:r>
            <a:endParaRPr lang="ru-RU" sz="3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2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6404" y="836712"/>
            <a:ext cx="58557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5A9E"/>
                </a:solidFill>
              </a:rPr>
              <a:t>Предполагаемый результат:</a:t>
            </a:r>
            <a:endParaRPr lang="ru-RU" sz="3600" dirty="0">
              <a:solidFill>
                <a:srgbClr val="005A9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1844824"/>
            <a:ext cx="578647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интерес у родителей к здоровому образу жизни, физическому развитию детей посредством подвижных игр, умению играть с детьми в домашних условиях и тесно взаимодействовать с педагогами группы.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70797" y="846584"/>
            <a:ext cx="7929618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rebuchet MS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rebuchet MS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Третий этап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 (результаты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Проводимая  проектная деятельность по физкультурно-оздоровительной работе помогает привлекать родителей к совместным усилиям по оздоровлению детского организма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Решены многие актуальные проблемы в приобщении родителей к оздоровительной работе: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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rebuchet MS" pitchFamily="34" charset="0"/>
                <a:sym typeface="Symbol" pitchFamily="18" charset="2"/>
              </a:rPr>
              <a:t> возникновение потребности в здоровом образе жизни;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 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rebuchet MS" pitchFamily="34" charset="0"/>
                <a:sym typeface="Symbol" pitchFamily="18" charset="2"/>
              </a:rPr>
              <a:t> появление интереса к физкультурной деятельности;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 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rebuchet MS" pitchFamily="34" charset="0"/>
                <a:sym typeface="Symbol" pitchFamily="18" charset="2"/>
              </a:rPr>
              <a:t> повышение уровня физического и психического здоровья детей;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  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rebuchet MS" pitchFamily="34" charset="0"/>
                <a:sym typeface="Symbol" pitchFamily="18" charset="2"/>
              </a:rPr>
              <a:t> повышение активности родителей в совместной работе по укреплению здоровья детей.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28662" y="571480"/>
            <a:ext cx="46434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Здоровый образ жизни.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967335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Семинар-практикум для родителей ..</a:t>
            </a:r>
            <a:endParaRPr lang="ru-RU" sz="3200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672</Words>
  <Application>Microsoft Office PowerPoint</Application>
  <PresentationFormat>Экран (4:3)</PresentationFormat>
  <Paragraphs>101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Calibri</vt:lpstr>
      <vt:lpstr>Symbol</vt:lpstr>
      <vt:lpstr>Times New Roman</vt:lpstr>
      <vt:lpstr>Trebuchet MS</vt:lpstr>
      <vt:lpstr>Verdana</vt:lpstr>
      <vt:lpstr>Wingdings</vt:lpstr>
      <vt:lpstr>Wingdings 2</vt:lpstr>
      <vt:lpstr>Тема Office</vt:lpstr>
      <vt:lpstr>Физкультурно-оздоровительная деятельность в группе «Колобок»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Здоровый образ жизни  включает в себя:</vt:lpstr>
      <vt:lpstr>Гигиена, закаливание, правильное питание</vt:lpstr>
      <vt:lpstr>           Витамины:</vt:lpstr>
      <vt:lpstr>Презентация PowerPoint</vt:lpstr>
      <vt:lpstr>Гигиена:</vt:lpstr>
      <vt:lpstr>   Нормальный  сон:</vt:lpstr>
      <vt:lpstr>Оптимальный  двигательный режим: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Физкультурно-оздоровительная деятельность в группе колобок.</dc:title>
  <dc:creator>User</dc:creator>
  <cp:lastModifiedBy>777</cp:lastModifiedBy>
  <cp:revision>128</cp:revision>
  <dcterms:created xsi:type="dcterms:W3CDTF">2016-01-28T02:34:44Z</dcterms:created>
  <dcterms:modified xsi:type="dcterms:W3CDTF">2020-06-01T10:07:19Z</dcterms:modified>
</cp:coreProperties>
</file>